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6" r:id="rId2"/>
    <p:sldId id="319" r:id="rId3"/>
    <p:sldId id="261" r:id="rId4"/>
    <p:sldId id="369" r:id="rId5"/>
    <p:sldId id="370" r:id="rId6"/>
    <p:sldId id="257" r:id="rId7"/>
    <p:sldId id="306" r:id="rId8"/>
    <p:sldId id="283" r:id="rId9"/>
    <p:sldId id="320" r:id="rId10"/>
    <p:sldId id="386" r:id="rId11"/>
    <p:sldId id="321" r:id="rId12"/>
    <p:sldId id="387" r:id="rId13"/>
    <p:sldId id="322" r:id="rId14"/>
    <p:sldId id="385" r:id="rId15"/>
    <p:sldId id="309" r:id="rId16"/>
    <p:sldId id="324" r:id="rId17"/>
    <p:sldId id="340" r:id="rId18"/>
    <p:sldId id="341" r:id="rId19"/>
    <p:sldId id="308" r:id="rId20"/>
    <p:sldId id="307" r:id="rId21"/>
    <p:sldId id="388" r:id="rId22"/>
    <p:sldId id="325" r:id="rId23"/>
    <p:sldId id="326" r:id="rId24"/>
    <p:sldId id="313" r:id="rId25"/>
    <p:sldId id="327" r:id="rId26"/>
    <p:sldId id="328" r:id="rId27"/>
    <p:sldId id="364" r:id="rId28"/>
    <p:sldId id="329" r:id="rId29"/>
    <p:sldId id="368" r:id="rId30"/>
    <p:sldId id="389" r:id="rId31"/>
    <p:sldId id="381" r:id="rId32"/>
    <p:sldId id="382" r:id="rId33"/>
    <p:sldId id="383" r:id="rId34"/>
    <p:sldId id="384" r:id="rId35"/>
    <p:sldId id="343" r:id="rId36"/>
    <p:sldId id="344" r:id="rId37"/>
    <p:sldId id="350" r:id="rId38"/>
    <p:sldId id="372" r:id="rId39"/>
    <p:sldId id="375" r:id="rId40"/>
    <p:sldId id="376" r:id="rId41"/>
    <p:sldId id="377" r:id="rId42"/>
    <p:sldId id="378" r:id="rId43"/>
    <p:sldId id="379" r:id="rId44"/>
    <p:sldId id="380" r:id="rId45"/>
    <p:sldId id="373" r:id="rId46"/>
    <p:sldId id="374" r:id="rId47"/>
    <p:sldId id="331" r:id="rId48"/>
    <p:sldId id="332" r:id="rId49"/>
    <p:sldId id="333" r:id="rId50"/>
    <p:sldId id="334" r:id="rId51"/>
    <p:sldId id="337" r:id="rId52"/>
    <p:sldId id="335" r:id="rId53"/>
    <p:sldId id="336" r:id="rId54"/>
    <p:sldId id="338" r:id="rId55"/>
    <p:sldId id="367" r:id="rId56"/>
    <p:sldId id="366" r:id="rId57"/>
    <p:sldId id="365" r:id="rId58"/>
    <p:sldId id="339" r:id="rId59"/>
    <p:sldId id="351" r:id="rId60"/>
    <p:sldId id="352" r:id="rId61"/>
    <p:sldId id="291" r:id="rId62"/>
    <p:sldId id="318" r:id="rId63"/>
    <p:sldId id="293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33"/>
    <a:srgbClr val="003366"/>
    <a:srgbClr val="336699"/>
    <a:srgbClr val="FFCCFF"/>
    <a:srgbClr val="FFCC99"/>
    <a:srgbClr val="FFCC66"/>
    <a:srgbClr val="FF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4242-6B27-44A6-B62F-3320AC99437B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1F6BC92D-6CE6-4315-8A71-25AE73A573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61768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9C51B-2721-426E-8150-C25DA55169AC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033D2-0E77-4A99-8918-783F007C1D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2933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CFB5-4C1E-45DE-9704-40BB80279F0A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6FC59-CFBB-4455-BD81-ED4615BAE8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7953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0428E0-5F97-4C79-9098-4459AA1209E9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BA5B6C-CA11-471A-AB3D-8CFB1A09F94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504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DEAE-E054-4121-9BCA-E7C1B5AB63A9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147C421-7A27-4105-AB8B-3B8ED556F8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0003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DBC2F-2DC7-4A96-8DF4-8BCFBE73BA6B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F9C16-DBB2-4922-B139-7FA3A8F23B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3255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787A-8063-46FD-B731-4D5F9C0E395C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019C-7102-40E6-AC81-F230669C73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363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5D5908-D37A-4E17-AC1D-A1B0D931DC68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885EDA-3C46-45FD-A849-87E1AAE7101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79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A7CF-5053-464F-8C19-271FCB7AC3A0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EB5D1-89D8-4BA8-9E45-4912F219F4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3468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EA7420-5F9C-4595-B63D-362E2607A770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B88C65-4E02-482E-9916-10430ABFEDD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5826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86998F-45B3-410E-A617-C826656BB611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90A7C-7FD7-42AC-98B1-952F24CEBF7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55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4F82CF-9EE0-452B-8B60-10F62F101C72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40709F06-E5F1-4A96-BFB2-BB75FD0A71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15" r:id="rId4"/>
    <p:sldLayoutId id="2147484016" r:id="rId5"/>
    <p:sldLayoutId id="2147484023" r:id="rId6"/>
    <p:sldLayoutId id="2147484017" r:id="rId7"/>
    <p:sldLayoutId id="2147484024" r:id="rId8"/>
    <p:sldLayoutId id="2147484025" r:id="rId9"/>
    <p:sldLayoutId id="2147484018" r:id="rId10"/>
    <p:sldLayoutId id="21474840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14290"/>
            <a:ext cx="6429375" cy="29289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EE2D00"/>
                </a:solidFill>
                <a:latin typeface="Times New Roman" pitchFamily="18" charset="0"/>
                <a:cs typeface="Times New Roman" pitchFamily="18" charset="0"/>
              </a:rPr>
              <a:t>Планирование и ведение документации воспитателя персонального сопровождения  в учреждении образования </a:t>
            </a:r>
            <a:endParaRPr lang="ru-RU" sz="3600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301208"/>
            <a:ext cx="6172200" cy="928694"/>
          </a:xfrm>
        </p:spPr>
        <p:txBody>
          <a:bodyPr/>
          <a:lstStyle/>
          <a:p>
            <a:pPr algn="r"/>
            <a:r>
              <a:rPr lang="ru-RU" altLang="ru-RU" sz="20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</a:p>
          <a:p>
            <a:pPr algn="r"/>
            <a:r>
              <a:rPr lang="ru-RU" altLang="ru-RU" sz="20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Тесленко Жанна Александровна</a:t>
            </a:r>
            <a:endParaRPr lang="ru-RU" altLang="ru-RU" sz="2000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  <p:pic>
        <p:nvPicPr>
          <p:cNvPr id="4" name="Рисунок 3" descr="https://www.b17.ru/foto/uploaded/f8acdc1474f0184f73d2252c2ac9905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357562"/>
            <a:ext cx="36433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467600" cy="6215106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Цели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 воспитателя персонального сопровождения : </a:t>
            </a:r>
          </a:p>
          <a:p>
            <a:pPr algn="just">
              <a:spcBef>
                <a:spcPts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сопровождение ребенка в учреждении образования, способствующее его коммуникации и адаптации к коллективу сверстников и взрослых;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подготовка к дальнейшей возможной самостоятельной активности и реализации себя в образовательной деятельности без сопровождающего лица (в зависимости от возможностей ребенка).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931224" cy="570924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Отслеживание и обеспечение  воспитателем персонального сопровождения комфортности и адаптивно-образовательной среды в учреждении образования:</a:t>
            </a:r>
          </a:p>
          <a:p>
            <a:pPr lvl="0" algn="just"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конкретная помощь и организация доступа в учреждение образования, в группу/класс;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31224" cy="618822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рабочего места, места отдыха и других мест, где бывает ребенок;</a:t>
            </a:r>
          </a:p>
          <a:p>
            <a:pPr lvl="0" algn="just"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особый режим, временная организация образовательной среды в соответствии с реальными возможностями ребенка;</a:t>
            </a:r>
          </a:p>
          <a:p>
            <a:pPr lvl="0" algn="just"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с педагогическим коллективом, родителями, другими учащимися с целью создания единой психологически благоприятной образовательной среды.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48680"/>
            <a:ext cx="7643866" cy="6166468"/>
          </a:xfrm>
        </p:spPr>
        <p:txBody>
          <a:bodyPr/>
          <a:lstStyle/>
          <a:p>
            <a:pPr marL="457200" lvl="0" indent="-457200" algn="just">
              <a:spcBef>
                <a:spcPts val="0"/>
              </a:spcBef>
              <a:buAutoNum type="arabicPeriod" startAt="2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Включение ребенка в коллектив сверстников, в жизнь класса учреждения образования, формирование положительных межличностных отношений.</a:t>
            </a:r>
          </a:p>
          <a:p>
            <a:pPr marL="457200" lvl="0" indent="-457200" algn="just">
              <a:spcBef>
                <a:spcPts val="0"/>
              </a:spcBef>
              <a:buAutoNum type="arabicPeriod" startAt="2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Bef>
                <a:spcPts val="0"/>
              </a:spcBef>
              <a:buAutoNum type="arabicPeriod" startAt="3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Помощь в усвоении соответствующих образовательных программ, преодоление затруднений в обучении. При необходимости адаптация учебной программы и учебного материала с опорой на зону ближайшего развития ребенка, его ресурсы, с учетом индивидуальных физических, психических особенностей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0"/>
              </a:spcBef>
              <a:buAutoNum type="arabicPeriod" startAt="3"/>
            </a:pP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6632"/>
            <a:ext cx="1409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064896" cy="5544616"/>
          </a:xfrm>
        </p:spPr>
        <p:txBody>
          <a:bodyPr/>
          <a:lstStyle/>
          <a:p>
            <a:pPr marL="457200" lvl="0" indent="-457200" algn="just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Обеспечение преемственности и последовательности в работе разных специалистов.</a:t>
            </a:r>
          </a:p>
          <a:p>
            <a:pPr marL="457200" lvl="0" indent="-457200" algn="just"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	Осуществление взаимодействия с родителями, включение родителей в процесс обучения.</a:t>
            </a:r>
          </a:p>
          <a:p>
            <a:pPr marL="457200" lvl="0" indent="-457200" algn="just"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  Информирование педсовета о ходе работы с ребенком, отслеживание динамики развития и оценка результатов деятельности, корректировка своей деятельности.</a:t>
            </a:r>
            <a:endParaRPr lang="ru-RU" sz="3200" b="1" dirty="0" smtClean="0"/>
          </a:p>
          <a:p>
            <a:pPr>
              <a:spcBef>
                <a:spcPts val="0"/>
              </a:spcBef>
            </a:pP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6632"/>
            <a:ext cx="1409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467600" cy="9286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Задачи деятельности воспитателя персонального сопровождения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7043758" cy="4429133"/>
          </a:xfrm>
        </p:spPr>
        <p:txBody>
          <a:bodyPr/>
          <a:lstStyle/>
          <a:p>
            <a:pPr algn="just" eaLnBrk="1" hangingPunct="1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успешного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ребенка; </a:t>
            </a:r>
          </a:p>
          <a:p>
            <a:pPr algn="just" eaLnBrk="1" hangingPunct="1"/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успешной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ребенка; </a:t>
            </a:r>
          </a:p>
          <a:p>
            <a:pPr algn="just" eaLnBrk="1" hangingPunct="1"/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потенциала его личности. </a:t>
            </a:r>
          </a:p>
          <a:p>
            <a:endParaRPr lang="ru-RU" alt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СРЕДСТВА ДОСТИЖЕНИЯ ЦЕЛИ И ЗАДАЧ</a:t>
            </a:r>
            <a:endParaRPr lang="ru-RU" cap="none" smtClean="0"/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адаптация </a:t>
            </a:r>
            <a:r>
              <a:rPr lang="ru-RU" alt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жизненного пространства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рабочего места, места отдыха и других мест, где бывает ребенок; </a:t>
            </a:r>
          </a:p>
          <a:p>
            <a:pPr algn="just" eaLnBrk="1" hangingPunct="1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воспитателем персонального сопровождения и педагогом </a:t>
            </a:r>
            <a:r>
              <a:rPr lang="ru-RU" alt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 ближайшего развития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 с особенностями развития, опора на его внутренние, скрытые ресурсы, дозирование нагрузки, адаптация учебного материала, адаптация учебных пособий. 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8572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Этапы деятельности воспитателя персонального сопровождения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715304" cy="6429396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ДИАГНОСТИЧЕСКИЙ.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 ребенке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(знакомство с результатами диагностики ребенка, проведенной другими специалистами, медицинской картой, образовательным маршрутом)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ts val="17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Знакомство, установление контакта с ребёнком и его семьей</a:t>
            </a:r>
          </a:p>
          <a:p>
            <a:pPr marL="0" algn="ctr">
              <a:lnSpc>
                <a:spcPts val="17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ts val="17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поведением ребенка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(дневник наблюдения)</a:t>
            </a:r>
          </a:p>
          <a:p>
            <a:pPr marL="0" algn="ctr">
              <a:lnSpc>
                <a:spcPts val="17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ts val="17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проблемного поведения, выявление основных трудностей</a:t>
            </a:r>
          </a:p>
          <a:p>
            <a:pPr marL="0" algn="ctr">
              <a:lnSpc>
                <a:spcPts val="17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 полученной информации и собственных наблюдений)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ПРОЕКТИРОВОЧНЫЙ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с другими специалистами выработка рекомендаций и составление индивидуальной работы с ребенком 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(заседание группы психолого-педагогического сопровождения, службы СППС)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РЕАЛИЗАЦИОННЫЙ  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поставленных задач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(реализация индивидуального образовательного маршрута  каждым специалистом)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ситуации развития ребенка, корректировка стратегии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(плановые и внеплановые заседания ПМПК)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воспитателя из системы сопровождения / уменьшение его влияния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357686" y="3214686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55976" y="5157192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55976" y="4509120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29125" y="6143625"/>
            <a:ext cx="460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7686" y="1714488"/>
            <a:ext cx="46037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7901014" cy="4873752"/>
          </a:xfrm>
        </p:spPr>
        <p:txBody>
          <a:bodyPr/>
          <a:lstStyle/>
          <a:p>
            <a:pPr algn="just" eaLnBrk="1" hangingPunct="1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правило воспитателя персонального сопровождения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делать ничего того, что ребенок может сделать сам.</a:t>
            </a:r>
          </a:p>
          <a:p>
            <a:pPr algn="just" eaLnBrk="1" hangingPunct="1"/>
            <a:endParaRPr lang="ru-RU" alt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ненужным</a:t>
            </a:r>
            <a:r>
              <a:rPr lang="ru-RU" alt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22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Функциональные обязанности </a:t>
            </a:r>
          </a:p>
          <a:p>
            <a:endParaRPr lang="ru-RU" altLang="ru-RU" sz="3600" dirty="0" smtClean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85720" y="1285860"/>
            <a:ext cx="8429684" cy="481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 – ребенок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(знакомится заранее)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 – среда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(способствует адаптации)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 – педагоги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(обсуждает, помогает адаптировать программы, создает памятки единых требований)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 – учащиеся класса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(разъясняет, создает положительную атмосферу)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 – родители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(информирует о достижениях и трудностях, разъясняет другим родителям суть аутизма)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00108"/>
            <a:ext cx="7467600" cy="48737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— он закрыт от глаз чужих.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— допускает лишь своих.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интересен и пуглив.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безобразен и красив.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Неуклюж, порою странен, добродушен и открыт.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иногда он нас страшит.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 агрессивен? Почему не говорит?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— он закрыт от глаз чужих.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— допускает лишь своих!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358246" cy="6572296"/>
          </a:xfrm>
        </p:spPr>
        <p:txBody>
          <a:bodyPr/>
          <a:lstStyle/>
          <a:p>
            <a:pPr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«Воспитатель персонального сопровождения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ребенок»</a:t>
            </a: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24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 персонального сопровождения предварительно, до начала учебного года, знакомится с ребенком  и с его семьей с целью выяснения особенностей развития ребенка: его положительных и сильных сторон, поведенческих проблем и др.;</a:t>
            </a:r>
          </a:p>
          <a:p>
            <a:pPr lvl="0" algn="just">
              <a:lnSpc>
                <a:spcPts val="24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формирует доверительные и эмоционально положительные отношения с сопровождаемым ребенком, в начале работы становится защитником, транслятором его желаний, а также основным организующим и гармонизирующим субъектом в их паре;</a:t>
            </a:r>
          </a:p>
          <a:p>
            <a:pPr lvl="0" algn="just">
              <a:lnSpc>
                <a:spcPts val="24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отслеживает состояния ребенка в учреждении образования: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эмоциональное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— успокаивает его, снижает тревожность, разъясняет непонятные вопросы и события и т. д.;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физическое —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предупреждает переутомление, следит за режимом рационального отдыха (при необходимости выводит ребенка отдохнуть в другую комнату), следит за режимом питания, посещением туалета и др.;</a:t>
            </a:r>
          </a:p>
          <a:p>
            <a:pPr algn="just"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358246" cy="6572296"/>
          </a:xfrm>
        </p:spPr>
        <p:txBody>
          <a:bodyPr/>
          <a:lstStyle/>
          <a:p>
            <a:pPr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персонального сопровождения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ребенок»</a:t>
            </a: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24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оказывает ребенку ежедневную помощь в соблюдении школьного режима дня и распорядка, сопровождает его при переходе из кабинета в кабинет, в столовую, зал физкультуры, туалет и другие помещения учреждения образования;</a:t>
            </a:r>
          </a:p>
          <a:p>
            <a:pPr lvl="0" algn="just">
              <a:lnSpc>
                <a:spcPts val="24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оказывает ребенку ежедневную помощь на учебных занятиях — координирует общую деятельность ребенка, дозирует учебную нагрузку; сидя рядом с ним (но не за партой), оказывает наводящую и поддерживающую помощь — направляет или указывает своей рукой, какое задание нужно выполнить в соответствии с инструкцией педагога класса; повторяет задание, данное педагогом всему классу, адресуя его непосредственно ребенку с аутизмом, и др.;</a:t>
            </a:r>
          </a:p>
          <a:p>
            <a:pPr lvl="0" algn="just">
              <a:lnSpc>
                <a:spcPts val="24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отслеживает поведенческие реакции сопровождаемого ребенка, помогает ему выстраивать адекватные взаимоотношения с детьми и взрослыми, учит уходить от конфликтов, объясняет ему особенности поведенческих проявлений других детей и взрослых.</a:t>
            </a:r>
          </a:p>
          <a:p>
            <a:pPr algn="just"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072494" cy="6357982"/>
          </a:xfrm>
        </p:spPr>
        <p:txBody>
          <a:bodyPr/>
          <a:lstStyle/>
          <a:p>
            <a:pPr algn="just"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«Воспитатель персонального сопровождения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среда»</a:t>
            </a:r>
            <a:endParaRPr lang="ru-RU" sz="2000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персонального сопровождения содействует организации адаптивно-образовательной  среды в учреждении образования, где будет учиться сопровождаемый ребенок с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аутистическими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нарушениями: организует учебное место обучающегося в соответствии с потребностями ребенка (отслеживает маркирование зон в помещении учреждения образования, использование расписаний, наличие зоны отдыха для ребенка в виде ширмы, «домика уединения» и др.,);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разрабатывает карту(программу) сопровождения ребенка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аутистическими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нарушениями, которую корректирует (раз месяц) с учетом достижений или проблем сопровождаемого;</a:t>
            </a:r>
          </a:p>
          <a:p>
            <a:pPr lvl="0"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оценивает результаты деятельности и отслеживает положительную динамику развития ребенка.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7786742" cy="6215106"/>
          </a:xfrm>
        </p:spPr>
        <p:txBody>
          <a:bodyPr/>
          <a:lstStyle/>
          <a:p>
            <a:pPr algn="just">
              <a:lnSpc>
                <a:spcPts val="2400"/>
              </a:lnSpc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«Воспитатель персонального сопровождения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педагоги»</a:t>
            </a:r>
          </a:p>
          <a:p>
            <a:pPr algn="just">
              <a:lnSpc>
                <a:spcPts val="2400"/>
              </a:lnSpc>
              <a:buNone/>
            </a:pPr>
            <a:endParaRPr lang="ru-RU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24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 персонального сопровождения  обсуждает с педагогом цели и задачи своей работы, правила выстраивания наиболее качественного взаимодействия в системе «ребенок — воспитатель — учитель класса» с учетом личностных особенностей ребенка с аутизмом.</a:t>
            </a:r>
          </a:p>
          <a:p>
            <a:pPr lvl="0" algn="just">
              <a:lnSpc>
                <a:spcPts val="24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необходимости и имея соответствующую квалификацию, помогает адаптировать учебные программы с учетом личностных возможностей сопровождаемого ребенка, его физических и психических особенностей;</a:t>
            </a:r>
          </a:p>
          <a:p>
            <a:pPr lvl="0" algn="just">
              <a:lnSpc>
                <a:spcPts val="24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разрабатывает для педагогов и иного персонала учреждения образования памятку единых требований к ребенку с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аутистическими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нарушениями, исходя из его особенностей и потребностей личностного развития.</a:t>
            </a:r>
          </a:p>
          <a:p>
            <a:pPr algn="just"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467600" cy="5572164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«Воспитатель персонального сопровождения -родители»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endParaRPr lang="ru-RU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28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 персонального сопровождения рассказывает родителям сопровождаемого ребенка, как прошёл день, какие были достижения и какие возникли трудности;</a:t>
            </a:r>
          </a:p>
          <a:p>
            <a:pPr lvl="0" algn="just">
              <a:lnSpc>
                <a:spcPts val="28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отвечает на вопросы родителей сопровождаемого ребёнка;</a:t>
            </a:r>
          </a:p>
          <a:p>
            <a:pPr lvl="0" algn="just">
              <a:lnSpc>
                <a:spcPts val="2800"/>
              </a:lnSpc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течение учебного года проводит информационно-разъяснительные встречи с родителями других детей класса (группы) учреждения образования.</a:t>
            </a:r>
          </a:p>
          <a:p>
            <a:pPr algn="just"/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ДОКУМЕНТАЦИЯ ВОСПИТАТЕЛЯ ПЕРСОНАЛЬНОГО СОПРОВОЖДЕНИЯ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 работы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воспитателя персонального сопровождения </a:t>
            </a:r>
          </a:p>
          <a:p>
            <a:pPr lvl="0" algn="just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Дневник наблюдений</a:t>
            </a:r>
          </a:p>
          <a:p>
            <a:pPr algn="just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График работы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0550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План работы рекомендуется составлять </a:t>
            </a:r>
            <a:r>
              <a:rPr lang="ru-RU" sz="28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неделю или месяц.           </a:t>
            </a:r>
            <a:endParaRPr lang="ru-RU" sz="28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деятельности по сопровождению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Реализуемые задачи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Используемые приемы работы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проведения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Примечание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План составляется на обсуждается с родителями (законными представителями) ребенка, учителем-дефектологом, воспитателем группы дошкольного образования. При необходимости в него вносятся коррективы.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67600" cy="128588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РАБОТЫ ВОСПИТАТЕЛЯ ПЕРСОНАЛЬНОГО СОПРОВОЖДЕНИЯ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7504" y="1772816"/>
          <a:ext cx="8496944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695"/>
                <a:gridCol w="1030401"/>
                <a:gridCol w="409296"/>
                <a:gridCol w="1618749"/>
                <a:gridCol w="1417329"/>
                <a:gridCol w="149192"/>
                <a:gridCol w="1783282"/>
              </a:tblGrid>
              <a:tr h="264408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Основные направления деятельности по сопровождению 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6286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Реализуемые задачи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 smtClean="0"/>
                        <a:t>Использу</a:t>
                      </a:r>
                      <a:r>
                        <a:rPr lang="ru-RU" sz="1700" dirty="0" smtClean="0"/>
                        <a:t>-</a:t>
                      </a: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 smtClean="0"/>
                        <a:t>емые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/>
                        <a:t>приемы работы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Дата проведения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Примечание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Работа с ребенком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педагогами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Работа с </a:t>
                      </a:r>
                      <a:r>
                        <a:rPr lang="ru-RU" sz="1800" b="1" dirty="0" smtClean="0"/>
                        <a:t>родителями (учащегося,</a:t>
                      </a:r>
                      <a:r>
                        <a:rPr lang="ru-RU" sz="1800" b="1" baseline="0" dirty="0" smtClean="0"/>
                        <a:t> класса/группы)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Работа с детьми класса/группы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101564" cy="6429420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Дневник наблюдений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форма отчет, которая позволяет фиксировать наблюдения, отслеживать динамику развития ребенка.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дневнике воспитатель персонального сопровождения фиксирует значимые проявления поведения подопечного ребенка с целью отслеживания динамики его учебной и социальной жизни. Помимо особенностей поведения ребенка сопровождающий воспитатель фиксирует также свои действия, действия учителя, эмоциональные реакции на ту или иную ситуацию. Ежедневные записи в дневнике помогают проследить, как ребенок включается в задания, в процесс коммуникации с разными людьми, взрослыми и сверстниками, с какими трудностями сталкивается ребенок, что изменяется в поведении ребенка.</a:t>
            </a:r>
          </a:p>
          <a:p>
            <a:pPr lvl="0" algn="just">
              <a:spcBef>
                <a:spcPts val="0"/>
              </a:spcBef>
            </a:pPr>
            <a:endPara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Дневник может использоваться как способ информирования родителей о жизни, поведении, учебной деятельности, успехах и проблемах их ребенка. Благодаря такой форме дневника родители могут максимально полно представить себе картину жизни их ребенка в учреждении образования и понять, как проходит процесс обучения. Нередко чтение записей сопровождающего воспитателя бывает очень полезным для родителей, так как позволяет им прийти к осознанию того, что их ребенок успешен в деятельности и может вести активную жизнь без их участия.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Дневник наблюдения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7467600" cy="540226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–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проявлений поведения ребенка с целью отслеживания динамики учебной и социальной жизни.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особенностей включения ребёнка в жизнь группы, принятия режимных моментов, включения в занятия, коммуникацию;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возникающих в процессе деятельности трудностей, как меняется поведение ребенка, в зависимости от реакции педагога и воспитателя персонального сопровождения;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эмоционального и физического состояния ребенка.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7467600" cy="774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428750"/>
            <a:ext cx="7467600" cy="4873625"/>
          </a:xfrm>
        </p:spPr>
        <p:txBody>
          <a:bodyPr/>
          <a:lstStyle/>
          <a:p>
            <a:pPr algn="just" eaLnBrk="1" hangingPunct="1"/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наставник, опекун; лат.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tueor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наблюдаю, забочусь, оберегаю)</a:t>
            </a:r>
          </a:p>
          <a:p>
            <a:pPr algn="just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Тьюторство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тип педагогического сопровождения. Сопровождение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индивидуализации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ситуации открытого образования. </a:t>
            </a:r>
          </a:p>
          <a:p>
            <a:pPr algn="just" eaLnBrk="1" hangingPunct="1"/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–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педагогическая деятельность по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индивидуализации образования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направленная на выявление и развитие образовательных мотивов и интересов учащегося, поиск образовательных ресурсов для создания индивидуальной образовательной программы. 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Дневник наблюдения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24744"/>
          <a:ext cx="8784976" cy="411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31"/>
                <a:gridCol w="1016443"/>
                <a:gridCol w="1306856"/>
                <a:gridCol w="1452063"/>
                <a:gridCol w="1597269"/>
                <a:gridCol w="1614975"/>
                <a:gridCol w="1071339"/>
              </a:tblGrid>
              <a:tr h="10801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деятельности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работы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Проявление  нежелательного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поведения ребенка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Успехи ребенка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815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что предшествовало нежелательному поведению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kumimoji="0" lang="ru-RU" sz="14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момент проявления нежелательного поведения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cs typeface="Aharoni" pitchFamily="2" charset="-79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 Последствия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Aharoni" pitchFamily="2" charset="-79"/>
                        </a:rPr>
                        <a:t> 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ru-RU" sz="1400" b="1" i="1" kern="12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 (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что делал </a:t>
                      </a:r>
                      <a:r>
                        <a:rPr lang="ru-RU" sz="1400" b="1" i="1" kern="12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 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  воспитатель </a:t>
                      </a:r>
                      <a:r>
                        <a:rPr lang="ru-RU" sz="1400" b="1" i="1" kern="120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п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/с, 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  учитель, как вёл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haroni" pitchFamily="2" charset="-79"/>
                        </a:rPr>
                        <a:t>  себя    ребёнок)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Aharoni" pitchFamily="2" charset="-79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Aharoni" pitchFamily="2" charset="-79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Рекомендации по ведению дневника наблюдений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7467600" cy="5402262"/>
          </a:xfrm>
        </p:spPr>
        <p:txBody>
          <a:bodyPr/>
          <a:lstStyle/>
          <a:p>
            <a:pPr algn="just"/>
            <a:r>
              <a:rPr lang="ru-RU" sz="2000" dirty="0" smtClean="0"/>
              <a:t>Записи ведутся в общей тетради или распечатанном в форме журнала в соответствии с предлагаемыми графами. Заполняется во время занятий/уроков, режимных моментов или после.</a:t>
            </a:r>
          </a:p>
          <a:p>
            <a:pPr algn="just"/>
            <a:r>
              <a:rPr lang="ru-RU" sz="2000" dirty="0" smtClean="0"/>
              <a:t>В графе </a:t>
            </a:r>
            <a:r>
              <a:rPr lang="ru-RU" sz="2000" b="1" dirty="0" smtClean="0"/>
              <a:t>«Занятие/вид деятельности» </a:t>
            </a:r>
            <a:r>
              <a:rPr lang="ru-RU" sz="2000" dirty="0" smtClean="0"/>
              <a:t>фиксируем занятия/уроки, </a:t>
            </a:r>
            <a:r>
              <a:rPr lang="ru-RU" sz="2000" i="1" dirty="0" smtClean="0"/>
              <a:t>при необходимости</a:t>
            </a:r>
            <a:r>
              <a:rPr lang="ru-RU" sz="2000" dirty="0" smtClean="0"/>
              <a:t> -  режимные моменты (перемены, прогулки, завтрак, сон и т.д.), другие мероприятия.  </a:t>
            </a:r>
          </a:p>
          <a:p>
            <a:pPr algn="just"/>
            <a:r>
              <a:rPr lang="ru-RU" sz="2000" dirty="0" smtClean="0"/>
              <a:t>В графе </a:t>
            </a:r>
            <a:r>
              <a:rPr lang="ru-RU" sz="2000" b="1" dirty="0" smtClean="0"/>
              <a:t>«Содержание работы» </a:t>
            </a:r>
            <a:r>
              <a:rPr lang="ru-RU" sz="2000" dirty="0" smtClean="0"/>
              <a:t>кратко фиксируем состояние и деятельность ребенка </a:t>
            </a:r>
            <a:r>
              <a:rPr lang="ru-RU" sz="2000" i="1" dirty="0" smtClean="0"/>
              <a:t>(</a:t>
            </a:r>
            <a:r>
              <a:rPr lang="ru-RU" sz="2000" b="1" i="1" dirty="0" smtClean="0"/>
              <a:t>учебные, игровые, социальные, коммуникативные навыки,</a:t>
            </a:r>
            <a:r>
              <a:rPr lang="ru-RU" sz="2000" i="1" dirty="0" smtClean="0"/>
              <a:t> включение ребенка, его работоспособность,  самостоятельность выполнения, </a:t>
            </a:r>
            <a:r>
              <a:rPr lang="ru-RU" sz="2000" b="1" i="1" dirty="0" smtClean="0"/>
              <a:t>виды</a:t>
            </a:r>
            <a:r>
              <a:rPr lang="ru-RU" sz="2000" i="1" dirty="0" smtClean="0"/>
              <a:t> используемой </a:t>
            </a:r>
            <a:r>
              <a:rPr lang="ru-RU" sz="2000" b="1" i="1" dirty="0" smtClean="0"/>
              <a:t>помощи</a:t>
            </a:r>
            <a:r>
              <a:rPr lang="ru-RU" sz="2000" i="1" dirty="0" smtClean="0"/>
              <a:t>, эффективные формы взаимодействия с ребенком, реальные достижения и затруднения). 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Рекомендации по ведению дневника наблюдений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7467600" cy="5402262"/>
          </a:xfrm>
        </p:spPr>
        <p:txBody>
          <a:bodyPr/>
          <a:lstStyle/>
          <a:p>
            <a:r>
              <a:rPr lang="ru-RU" sz="2000" b="1" dirty="0" smtClean="0"/>
              <a:t>Вид помощи:</a:t>
            </a:r>
            <a:r>
              <a:rPr lang="ru-RU" sz="2000" dirty="0" smtClean="0"/>
              <a:t> сокращения </a:t>
            </a:r>
          </a:p>
          <a:p>
            <a:r>
              <a:rPr lang="ru-RU" sz="2000" dirty="0" smtClean="0"/>
              <a:t>ПФП - полная физическая помощь</a:t>
            </a:r>
          </a:p>
          <a:p>
            <a:r>
              <a:rPr lang="ru-RU" sz="2000" dirty="0" smtClean="0"/>
              <a:t>ЧФП - частичная физическая помощь</a:t>
            </a:r>
          </a:p>
          <a:p>
            <a:r>
              <a:rPr lang="ru-RU" sz="2000" dirty="0" smtClean="0"/>
              <a:t>ВП - визуальная помощь</a:t>
            </a:r>
          </a:p>
          <a:p>
            <a:r>
              <a:rPr lang="ru-RU" sz="2000" dirty="0" smtClean="0"/>
              <a:t>МП -  моделирующая</a:t>
            </a:r>
          </a:p>
          <a:p>
            <a:r>
              <a:rPr lang="ru-RU" sz="2000" dirty="0" smtClean="0"/>
              <a:t>ОП – организационная помощь</a:t>
            </a:r>
          </a:p>
          <a:p>
            <a:r>
              <a:rPr lang="ru-RU" sz="2000" dirty="0" smtClean="0"/>
              <a:t>НП - направляющая помощь</a:t>
            </a:r>
          </a:p>
          <a:p>
            <a:r>
              <a:rPr lang="ru-RU" sz="2000" dirty="0" smtClean="0"/>
              <a:t>СП - стимулирующая помощь</a:t>
            </a:r>
          </a:p>
          <a:p>
            <a:r>
              <a:rPr lang="ru-RU" sz="2000" dirty="0" smtClean="0"/>
              <a:t>ОП – обучающая помощь,</a:t>
            </a:r>
          </a:p>
          <a:p>
            <a:r>
              <a:rPr lang="ru-RU" sz="2000" dirty="0" smtClean="0"/>
              <a:t>РП - разъясняющая помощь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Рекомендации по ведению дневника наблюдений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7467600" cy="5402262"/>
          </a:xfrm>
        </p:spPr>
        <p:txBody>
          <a:bodyPr/>
          <a:lstStyle/>
          <a:p>
            <a:pPr algn="just"/>
            <a:r>
              <a:rPr lang="ru-RU" sz="2000" dirty="0" smtClean="0"/>
              <a:t>Предлагаем </a:t>
            </a:r>
            <a:r>
              <a:rPr lang="ru-RU" sz="2000" b="1" dirty="0" smtClean="0"/>
              <a:t>примерные </a:t>
            </a:r>
            <a:r>
              <a:rPr lang="ru-RU" sz="2000" i="1" dirty="0" smtClean="0"/>
              <a:t>учебные, игровые, социальные, коммуникативные </a:t>
            </a:r>
            <a:r>
              <a:rPr lang="ru-RU" sz="2000" b="1" dirty="0" smtClean="0"/>
              <a:t>навыки. </a:t>
            </a:r>
            <a:r>
              <a:rPr lang="ru-RU" sz="2000" dirty="0" smtClean="0"/>
              <a:t>Список может быть дополнен другими навыками с учётом возраста и актуального развития ребенка с аутизмом.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/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 </a:t>
            </a:r>
            <a:r>
              <a:rPr lang="ru-RU" sz="2000" b="1" dirty="0" smtClean="0"/>
              <a:t> Учебные навыки</a:t>
            </a:r>
            <a:endParaRPr lang="ru-RU" sz="2000" dirty="0" smtClean="0"/>
          </a:p>
          <a:p>
            <a:pPr lvl="0">
              <a:spcBef>
                <a:spcPts val="0"/>
              </a:spcBef>
            </a:pPr>
            <a:r>
              <a:rPr lang="ru-RU" sz="2000" dirty="0" smtClean="0"/>
              <a:t>Понимает инструкции только в контексте ситуации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Понимает инструкции вне контекста ситуации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Понимает только обращённые к нему инструкции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Понимает инструкции, обращённые к группе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Может обучаться только в индивидуальном формате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Может обучаться в групповом формате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Может самостоятельно открыть учебник или тетрадь на нужном месте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Пользуется не только ручкой, но и остальными канцелярскими товарами в соответствии с заданиями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Рекомендации по ведению дневника наблюдений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7467600" cy="540226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800" dirty="0" smtClean="0"/>
              <a:t>В графе </a:t>
            </a:r>
            <a:r>
              <a:rPr lang="ru-RU" sz="1800" b="1" dirty="0" smtClean="0"/>
              <a:t>«Проявление нежелательного поведения ребенка»</a:t>
            </a:r>
            <a:r>
              <a:rPr lang="ru-RU" sz="1800" dirty="0" smtClean="0"/>
              <a:t> фиксируем </a:t>
            </a:r>
            <a:r>
              <a:rPr lang="ru-RU" sz="1800" i="1" u="sng" dirty="0" smtClean="0"/>
              <a:t>при проявлении</a:t>
            </a:r>
            <a:r>
              <a:rPr lang="ru-RU" sz="1800" dirty="0" smtClean="0"/>
              <a:t> данного поведения  с целью дальнейшей совместной с другими специалистами выработке рекомендаций для снижения (устранения) данных проявлений. </a:t>
            </a:r>
            <a:r>
              <a:rPr lang="ru-RU" sz="1800" i="1" dirty="0" smtClean="0"/>
              <a:t>Кратко отмечаем, что было </a:t>
            </a:r>
            <a:r>
              <a:rPr lang="ru-RU" sz="1800" b="1" i="1" dirty="0" smtClean="0"/>
              <a:t>до </a:t>
            </a:r>
            <a:r>
              <a:rPr lang="ru-RU" sz="1800" i="1" dirty="0" smtClean="0"/>
              <a:t>ситуации,  что вы видите </a:t>
            </a:r>
            <a:r>
              <a:rPr lang="ru-RU" sz="1800" b="1" i="1" dirty="0" smtClean="0"/>
              <a:t>в момент</a:t>
            </a:r>
            <a:r>
              <a:rPr lang="ru-RU" sz="1800" i="1" dirty="0" smtClean="0"/>
              <a:t> нежелательного поведения, </a:t>
            </a:r>
            <a:r>
              <a:rPr lang="ru-RU" sz="1800" dirty="0" smtClean="0"/>
              <a:t>указываем </a:t>
            </a:r>
            <a:r>
              <a:rPr lang="ru-RU" sz="1800" b="1" dirty="0" smtClean="0"/>
              <a:t>возможную </a:t>
            </a:r>
            <a:r>
              <a:rPr lang="ru-RU" sz="1800" i="1" dirty="0" smtClean="0"/>
              <a:t>причину, </a:t>
            </a:r>
            <a:r>
              <a:rPr lang="ru-RU" sz="1800" b="1" i="1" dirty="0" smtClean="0"/>
              <a:t>чем завершилось</a:t>
            </a:r>
            <a:r>
              <a:rPr lang="ru-RU" sz="1800" i="1" dirty="0" smtClean="0"/>
              <a:t> (последствия: что делал учитель/воспитатель, воспитатель персонального сопровождения,  ребенок).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b="1" i="1" dirty="0" smtClean="0"/>
              <a:t>Самые основные и часто встречающиеся проявления нежелательного поведения ребенка</a:t>
            </a:r>
            <a:endParaRPr lang="ru-RU" sz="1800" dirty="0" smtClean="0"/>
          </a:p>
          <a:p>
            <a:pPr lvl="0">
              <a:spcBef>
                <a:spcPts val="0"/>
              </a:spcBef>
            </a:pPr>
            <a:r>
              <a:rPr lang="ru-RU" sz="1800" dirty="0" smtClean="0"/>
              <a:t>Истерики</a:t>
            </a:r>
          </a:p>
          <a:p>
            <a:pPr lvl="0">
              <a:spcBef>
                <a:spcPts val="0"/>
              </a:spcBef>
            </a:pPr>
            <a:r>
              <a:rPr lang="ru-RU" sz="1800" dirty="0" smtClean="0"/>
              <a:t>Агрессия (кусается, щипается, толкается)</a:t>
            </a:r>
          </a:p>
          <a:p>
            <a:pPr lvl="0">
              <a:spcBef>
                <a:spcPts val="0"/>
              </a:spcBef>
            </a:pPr>
            <a:r>
              <a:rPr lang="ru-RU" sz="1800" dirty="0" err="1" smtClean="0"/>
              <a:t>Самоагрессия</a:t>
            </a:r>
            <a:r>
              <a:rPr lang="ru-RU" sz="1800" dirty="0" smtClean="0"/>
              <a:t> (наносит вред себе)</a:t>
            </a:r>
          </a:p>
          <a:p>
            <a:pPr lvl="0">
              <a:spcBef>
                <a:spcPts val="0"/>
              </a:spcBef>
            </a:pPr>
            <a:r>
              <a:rPr lang="ru-RU" sz="1800" dirty="0" err="1" smtClean="0"/>
              <a:t>Самостимуляция</a:t>
            </a:r>
            <a:r>
              <a:rPr lang="ru-RU" sz="1800" dirty="0" smtClean="0"/>
              <a:t> (ритуалы, вокализация, </a:t>
            </a:r>
            <a:r>
              <a:rPr lang="ru-RU" sz="1800" dirty="0" err="1" smtClean="0"/>
              <a:t>стимы</a:t>
            </a:r>
            <a:r>
              <a:rPr lang="ru-RU" sz="1800" dirty="0" smtClean="0"/>
              <a:t>)</a:t>
            </a:r>
          </a:p>
          <a:p>
            <a:pPr lvl="0">
              <a:spcBef>
                <a:spcPts val="0"/>
              </a:spcBef>
            </a:pPr>
            <a:r>
              <a:rPr lang="ru-RU" sz="1800" dirty="0" smtClean="0"/>
              <a:t>Падение на пол, громкий плач</a:t>
            </a:r>
          </a:p>
          <a:p>
            <a:pPr lvl="0">
              <a:spcBef>
                <a:spcPts val="0"/>
              </a:spcBef>
            </a:pPr>
            <a:r>
              <a:rPr lang="ru-RU" sz="1800" dirty="0" smtClean="0"/>
              <a:t>Порча мебели, разбрасывание игрушек и других предметов.</a:t>
            </a:r>
          </a:p>
          <a:p>
            <a:pPr lvl="0">
              <a:spcBef>
                <a:spcPts val="0"/>
              </a:spcBef>
            </a:pPr>
            <a:r>
              <a:rPr lang="ru-RU" sz="1800" dirty="0" smtClean="0"/>
              <a:t>Отказ от занятий</a:t>
            </a:r>
          </a:p>
          <a:p>
            <a:pPr algn="just">
              <a:buNone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7467600" cy="714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Командный стиль работы</a:t>
            </a:r>
            <a:endParaRPr lang="ru-RU" sz="3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7467600" cy="4873625"/>
          </a:xfrm>
        </p:spPr>
        <p:txBody>
          <a:bodyPr>
            <a:normAutofit fontScale="85000" lnSpcReduction="20000"/>
          </a:bodyPr>
          <a:lstStyle/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Сотрудничество  разных  специалистов  –  залог успешности!</a:t>
            </a:r>
          </a:p>
          <a:p>
            <a:pPr marL="274320" indent="-27432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Взрослые, работающие с   особым ребенком, должны составлять одну команду, задача которой – объединение разносторонних усилий с   целью  успешного  вовлечения  ребенка  с   особенностями развития в жизнь. </a:t>
            </a:r>
          </a:p>
          <a:p>
            <a:pPr marL="274320" indent="-27432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Основными членами  такой  команды  должны  стать воспитатель, педагоги, учитель-дефектолог, педагог-психолог, педагог социальный, воспитатель персонального сопровождения и другие специалисты, в   зависимости от  кадрового состава учреждения образования.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2928958" cy="1428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персонального сопровождения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43250" y="285750"/>
            <a:ext cx="3357576" cy="1214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воспитатель/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72188" y="1643063"/>
            <a:ext cx="2519362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группы/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класса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72188" y="3929062"/>
            <a:ext cx="2643216" cy="1357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родители детей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группы/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класса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3143250" y="5214938"/>
            <a:ext cx="2519363" cy="1079500"/>
          </a:xfrm>
          <a:prstGeom prst="ellipse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одители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ребенка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50" y="3929063"/>
            <a:ext cx="2519363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учреждения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00438" y="2500313"/>
            <a:ext cx="1785937" cy="165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ребенок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3929063" y="1857375"/>
            <a:ext cx="92868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 flipV="1">
            <a:off x="3929063" y="4572000"/>
            <a:ext cx="92868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860000">
            <a:off x="5208588" y="2640013"/>
            <a:ext cx="928687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740000" flipH="1">
            <a:off x="2636905" y="2640551"/>
            <a:ext cx="928687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40000" flipV="1">
            <a:off x="5208588" y="3854450"/>
            <a:ext cx="92868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860000" flipH="1" flipV="1">
            <a:off x="2636838" y="3783013"/>
            <a:ext cx="928687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Разделение компетенций педагога и воспитателя персонального сопровождения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42938" y="1428750"/>
          <a:ext cx="7467600" cy="4999038"/>
        </p:xfrm>
        <a:graphic>
          <a:graphicData uri="http://schemas.openxmlformats.org/drawingml/2006/table">
            <a:tbl>
              <a:tblPr/>
              <a:tblGrid>
                <a:gridCol w="34718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5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07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Преподавание программного материала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информации о поведенческих особенностях воспитанника, особенностях усвоения им учебного материала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51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учебного плана.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Адаптация учебного материала  к уровню восприятия детей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Входит в команду специалистов, осуществляющих корректировку учебного плана, Адаптация заданий для воспитанника по аналогии с тем как предлагает педагог.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59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группой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 работа  с воспитанником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материалы для использования в работе специалистов, участвующих в сопровождении ребенка с аутизмом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2000" b="1" dirty="0" smtClean="0"/>
              <a:t>Диагностические материалы (карты обследования):</a:t>
            </a:r>
            <a:endParaRPr lang="ru-RU" sz="2000" dirty="0" smtClean="0"/>
          </a:p>
          <a:p>
            <a:r>
              <a:rPr lang="ru-RU" sz="2000" dirty="0" smtClean="0"/>
              <a:t>1.1. Диагностика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навыков и умений у   ребёнка с </a:t>
            </a:r>
            <a:r>
              <a:rPr lang="ru-RU" sz="2000" dirty="0" err="1" smtClean="0"/>
              <a:t>аутистическими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нарушениямиИ.В.Карпенковой</a:t>
            </a:r>
            <a:r>
              <a:rPr lang="ru-RU" sz="2000" dirty="0" smtClean="0"/>
              <a:t>  </a:t>
            </a:r>
            <a:r>
              <a:rPr lang="ru-RU" sz="2000" i="1" dirty="0" smtClean="0"/>
              <a:t>(Приложение 1.1)</a:t>
            </a:r>
            <a:endParaRPr lang="ru-RU" sz="2000" dirty="0" smtClean="0"/>
          </a:p>
          <a:p>
            <a:r>
              <a:rPr lang="ru-RU" sz="2000" dirty="0" smtClean="0"/>
              <a:t>1.2. Функциональная диагностика </a:t>
            </a:r>
            <a:r>
              <a:rPr lang="ru-RU" sz="2000" dirty="0" err="1" smtClean="0"/>
              <a:t>Миненковой</a:t>
            </a:r>
            <a:r>
              <a:rPr lang="ru-RU" sz="2000" dirty="0" smtClean="0"/>
              <a:t> И.Н.  </a:t>
            </a:r>
            <a:r>
              <a:rPr lang="ru-RU" sz="2000" i="1" dirty="0" smtClean="0"/>
              <a:t>(Приложение 1.2)</a:t>
            </a:r>
            <a:endParaRPr lang="ru-RU" sz="2000" dirty="0" smtClean="0"/>
          </a:p>
          <a:p>
            <a:r>
              <a:rPr lang="ru-RU" sz="2000" dirty="0" smtClean="0"/>
              <a:t>1.3. Параметры наблюдений за ребенком с аутизмом в процессе коррекции и их оценка (карта наблюдений по </a:t>
            </a:r>
            <a:r>
              <a:rPr lang="ru-RU" sz="2000" dirty="0" err="1" smtClean="0"/>
              <a:t>И.И.Мамайчук</a:t>
            </a:r>
            <a:r>
              <a:rPr lang="ru-RU" sz="2000" dirty="0" smtClean="0"/>
              <a:t>) </a:t>
            </a:r>
            <a:r>
              <a:rPr lang="ru-RU" sz="2000" i="1" dirty="0" smtClean="0"/>
              <a:t>(Приложение 1.3)</a:t>
            </a:r>
            <a:endParaRPr lang="ru-RU" sz="2000" dirty="0" smtClean="0"/>
          </a:p>
          <a:p>
            <a:r>
              <a:rPr lang="ru-RU" sz="2000" dirty="0" smtClean="0"/>
              <a:t>1.4.Алгоритм выявления потребностей ребенка с аутизмом в персональном сопровождении воспитателем </a:t>
            </a:r>
            <a:r>
              <a:rPr lang="ru-RU" sz="2000" i="1" dirty="0" smtClean="0"/>
              <a:t>(Приложение 1.3)</a:t>
            </a:r>
          </a:p>
          <a:p>
            <a:endParaRPr lang="ru-RU" sz="1800" dirty="0" smtClean="0"/>
          </a:p>
          <a:p>
            <a:pPr lvl="0"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таблица </a:t>
            </a:r>
            <a:r>
              <a:rPr lang="ru-RU" sz="2700" b="1" dirty="0" err="1" smtClean="0"/>
              <a:t>сформированности</a:t>
            </a:r>
            <a:r>
              <a:rPr lang="ru-RU" sz="2700" b="1" dirty="0" smtClean="0"/>
              <a:t> основных навыков  </a:t>
            </a:r>
            <a:r>
              <a:rPr lang="ru-RU" sz="2700" b="1" dirty="0" err="1" smtClean="0"/>
              <a:t>И.В.Карпенковой</a:t>
            </a:r>
            <a:r>
              <a:rPr lang="ru-RU" sz="2700" b="1" dirty="0" smtClean="0"/>
              <a:t> </a:t>
            </a:r>
            <a:r>
              <a:rPr lang="ru-RU" sz="2000" b="1" dirty="0" smtClean="0"/>
              <a:t>(для учреждений общего среднего образования)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071546"/>
          <a:ext cx="8001055" cy="559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  <a:gridCol w="714380"/>
                <a:gridCol w="699122"/>
                <a:gridCol w="72963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ребенка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Маршрутная деятельность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Знает, где раздевалка; приходя в школу, идет в раздевалку, в соответствующее место; верхнюю одежду вешает на вешалку, переобувается, пакет с обувью также вешает на вешалку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Берет свой портфель и идет в свой класс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В классе находит свое место; достает из портфеля необходимые вещи, в соответствии с уроком; портфель помещает на соответствующее место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В течение урока находится в классе, сидит или двигается в соответствии с указаниями учителя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После урока меняет учебники и тетради для следующего урока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Во время перемены вместе с другими учениками под руководством учителя выходит из класса, гуляет в рекреации или идет в столовую, в спортзал, в другие классы, после уроков – в раздевалку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После уроков собирает все вещи в портфель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Другое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Нормативно-правовое обеспечение </a:t>
            </a:r>
            <a:b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57232"/>
            <a:ext cx="8568952" cy="581212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Республики Беларусь от  28.04.2016 №14-03-15/2620/ДС «О введении должности воспитателя дошкольного образования (воспитателя) для персонального сопровождения детей 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аутистическими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нарушениями»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Постановление Министерства труда и социальной защиты Республики Беларусь от 06.06.2016            № 26 «О внесении изменений в постановление Министерства труда Республики Беларусь от 28.04.2001       № 53» «Об утверждении квалификационного справочника должностей служащих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Постановление Министерства образования Республики Беларусь от 5.09.2011 № 255 «Об установлении сокращенной продолжительности рабочего времени отдельным категориям педагогических работников и признании утратившими силу отдельных постановлений Министерства образования Республики Беларусь»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Постановление Совета Министров Республики Беларусь от 24.01.2008 № 100 «О предоставлении основного отпуска  продолжительностью более 24 календарных дней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altLang="ru-RU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таблица </a:t>
            </a:r>
            <a:r>
              <a:rPr lang="ru-RU" sz="2700" b="1" dirty="0" err="1" smtClean="0"/>
              <a:t>сформированности</a:t>
            </a:r>
            <a:r>
              <a:rPr lang="ru-RU" sz="2700" b="1" dirty="0" smtClean="0"/>
              <a:t> основных навыков </a:t>
            </a:r>
            <a:r>
              <a:rPr lang="ru-RU" sz="2700" b="1" dirty="0" err="1" smtClean="0"/>
              <a:t>И.В.Карпенковой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928802"/>
          <a:ext cx="8001055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  <a:gridCol w="714380"/>
                <a:gridCol w="699122"/>
                <a:gridCol w="72963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ребенка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Витальная деятельность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(навыки самообслуживания)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 время урока (или на перемене) может попроситься в туалет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Может самостоятельно сходить в туалет во время перемены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Моет руки перед едой и после туалета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Находясь в столовой, ест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Другое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таблица </a:t>
            </a:r>
            <a:r>
              <a:rPr lang="ru-RU" sz="2700" b="1" dirty="0" err="1" smtClean="0"/>
              <a:t>сформированности</a:t>
            </a:r>
            <a:r>
              <a:rPr lang="ru-RU" sz="2700" b="1" dirty="0" smtClean="0"/>
              <a:t> основных </a:t>
            </a:r>
            <a:r>
              <a:rPr lang="ru-RU" sz="2700" b="1" dirty="0" err="1" smtClean="0"/>
              <a:t>навыко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И.В.Карпенковой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071546"/>
          <a:ext cx="8001055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  <a:gridCol w="714380"/>
                <a:gridCol w="699122"/>
                <a:gridCol w="72963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ребенка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 деятельность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Выполняет инструкции учителя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Может повторять действия за учителем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Смотрит на учителя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Задает вопросы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Отвечает на вопросы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Поднимает руку, когда знает ответ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Может по просьбе учителя выйти из-за парты и ответить у доски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Копирует то, что делают другие ученики, если не успел за учителем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 перемене общается со сверстниками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Другое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таблица </a:t>
            </a:r>
            <a:r>
              <a:rPr lang="ru-RU" sz="2700" b="1" dirty="0" err="1" smtClean="0"/>
              <a:t>сформированности</a:t>
            </a:r>
            <a:r>
              <a:rPr lang="ru-RU" sz="2700" b="1" dirty="0" smtClean="0"/>
              <a:t> основных навыков </a:t>
            </a:r>
            <a:r>
              <a:rPr lang="ru-RU" sz="2700" b="1" dirty="0" err="1" smtClean="0"/>
              <a:t>И.В.Карпенковой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071546"/>
          <a:ext cx="8001055" cy="499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  <a:gridCol w="714380"/>
                <a:gridCol w="699122"/>
                <a:gridCol w="72963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ребенка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Учебная деятельность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Может самостоятельно писать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Может самостоятельно открыть учебник или тетрадь на нужном месте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Пользуется не только ручкой, но и остальными канцтоварами, в соответствии с заданием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Рисует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Пользуется красками, фломастерами, мелками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Другое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таблица </a:t>
            </a:r>
            <a:r>
              <a:rPr lang="ru-RU" sz="2700" b="1" dirty="0" err="1" smtClean="0"/>
              <a:t>сформированности</a:t>
            </a:r>
            <a:r>
              <a:rPr lang="ru-RU" sz="2700" b="1" dirty="0" smtClean="0"/>
              <a:t> основных навыков </a:t>
            </a:r>
            <a:r>
              <a:rPr lang="ru-RU" sz="2700" b="1" dirty="0" err="1" smtClean="0"/>
              <a:t>И.В.Карпенковой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142984"/>
          <a:ext cx="8001055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  <a:gridCol w="714380"/>
                <a:gridCol w="699122"/>
                <a:gridCol w="72963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ребенка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Этика отношений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Здоровается (прощается) в соответствии с ситуацией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Обращается к учителям на «вы», к сверстникам – на «ты»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Ждет, когда надо ждать всех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Помогает другим, по просьбе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Помогает другим, без просьбы, по ситуации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Поздравляет, выражает радость успеху других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Переживает за других в случае грустной ситуации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Другое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таблица </a:t>
            </a:r>
            <a:r>
              <a:rPr lang="ru-RU" sz="2700" b="1" dirty="0" err="1" smtClean="0"/>
              <a:t>сформированности</a:t>
            </a:r>
            <a:r>
              <a:rPr lang="ru-RU" sz="2700" b="1" dirty="0" smtClean="0"/>
              <a:t> основных навыков </a:t>
            </a:r>
            <a:r>
              <a:rPr lang="ru-RU" sz="2700" b="1" dirty="0" err="1" smtClean="0"/>
              <a:t>И.В.Карпенковой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071546"/>
          <a:ext cx="8001055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  <a:gridCol w="714380"/>
                <a:gridCol w="699122"/>
                <a:gridCol w="72963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ребенка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Осознавание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 себя и смысла учебы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Радуется похвале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Понимает и серьезен, когда его действия критикуют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Стремится исправить свое поведение или оценку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Выражает разную степень интереса к темам и урокам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Что-то любит больше, что-то меньше (рисовать, двигаться, слушать)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Другое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Обозначения:   Делает  +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Делает не всегда  +-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Делает, но редко  -+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делает -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материалы для использования в работе специалистов, участвующих в сопровождении ребенка с аутизмом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2000" b="1" dirty="0" smtClean="0"/>
              <a:t>Анкета для родителей, воспитывающих ребёнка с </a:t>
            </a:r>
            <a:r>
              <a:rPr lang="ru-RU" sz="2000" b="1" dirty="0" err="1" smtClean="0"/>
              <a:t>аутистическими</a:t>
            </a:r>
            <a:r>
              <a:rPr lang="ru-RU" sz="2000" b="1" dirty="0" smtClean="0"/>
              <a:t> нарушениями</a:t>
            </a:r>
            <a:r>
              <a:rPr lang="ru-RU" sz="2000" dirty="0" smtClean="0"/>
              <a:t> </a:t>
            </a:r>
            <a:r>
              <a:rPr lang="ru-RU" sz="2000" i="1" dirty="0" smtClean="0"/>
              <a:t>(Приложение 2)</a:t>
            </a:r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pPr lvl="0"/>
            <a:r>
              <a:rPr lang="ru-RU" sz="2000" b="1" dirty="0" smtClean="0"/>
              <a:t>Индивидуальная карта  психолого-педагогического сопровождения</a:t>
            </a:r>
            <a:r>
              <a:rPr lang="ru-RU" sz="2000" dirty="0" smtClean="0"/>
              <a:t> </a:t>
            </a:r>
            <a:r>
              <a:rPr lang="ru-RU" sz="2000" i="1" dirty="0" smtClean="0"/>
              <a:t>(Приложение 3)</a:t>
            </a:r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pPr lvl="0"/>
            <a:r>
              <a:rPr lang="ru-RU" sz="2000" b="1" dirty="0" smtClean="0"/>
              <a:t>Таблица «</a:t>
            </a:r>
            <a:r>
              <a:rPr lang="ru-RU" sz="2000" b="1" dirty="0" err="1" smtClean="0"/>
              <a:t>Аутичный</a:t>
            </a:r>
            <a:r>
              <a:rPr lang="ru-RU" sz="2000" b="1" dirty="0" smtClean="0"/>
              <a:t> ребенок и методы коррекции» (О. Никольская, Т.Фомина и С. </a:t>
            </a:r>
            <a:r>
              <a:rPr lang="ru-RU" sz="2000" b="1" dirty="0" err="1" smtClean="0"/>
              <a:t>Цыпотан</a:t>
            </a:r>
            <a:r>
              <a:rPr lang="ru-RU" sz="2000" b="1" dirty="0" smtClean="0"/>
              <a:t>) </a:t>
            </a:r>
            <a:r>
              <a:rPr lang="ru-RU" sz="2000" i="1" dirty="0" smtClean="0"/>
              <a:t>(Приложение 4)</a:t>
            </a:r>
            <a:endParaRPr lang="ru-RU" sz="2000" dirty="0" smtClean="0"/>
          </a:p>
          <a:p>
            <a:r>
              <a:rPr lang="ru-RU" sz="2000" i="1" dirty="0" smtClean="0"/>
              <a:t> </a:t>
            </a:r>
            <a:endParaRPr lang="ru-RU" sz="2000" dirty="0" smtClean="0"/>
          </a:p>
          <a:p>
            <a:pPr lvl="0"/>
            <a:r>
              <a:rPr lang="ru-RU" sz="2000" b="1" dirty="0" smtClean="0"/>
              <a:t>План-схема психолого-педагогического изучения детей с </a:t>
            </a:r>
            <a:r>
              <a:rPr lang="ru-RU" sz="2000" b="1" dirty="0" err="1" smtClean="0"/>
              <a:t>аутистическими</a:t>
            </a:r>
            <a:r>
              <a:rPr lang="ru-RU" sz="2000" b="1" dirty="0" smtClean="0"/>
              <a:t>    нарушениями</a:t>
            </a:r>
            <a:r>
              <a:rPr lang="ru-RU" sz="2000" dirty="0" smtClean="0"/>
              <a:t> </a:t>
            </a:r>
            <a:r>
              <a:rPr lang="ru-RU" sz="2000" i="1" dirty="0" smtClean="0"/>
              <a:t>(Приложение 5)</a:t>
            </a:r>
            <a:endParaRPr lang="ru-RU" sz="2000" dirty="0" smtClean="0"/>
          </a:p>
          <a:p>
            <a:endParaRPr lang="ru-RU" sz="1800" dirty="0" smtClean="0"/>
          </a:p>
          <a:p>
            <a:pPr lvl="0"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908720"/>
            <a:ext cx="7467600" cy="4873752"/>
          </a:xfrm>
        </p:spPr>
        <p:txBody>
          <a:bodyPr/>
          <a:lstStyle/>
          <a:p>
            <a:pPr algn="just"/>
            <a:r>
              <a:rPr lang="ru-RU" b="1" dirty="0" smtClean="0"/>
              <a:t>Примерный образец типовой инструкции для воспитателя (</a:t>
            </a:r>
            <a:r>
              <a:rPr lang="ru-RU" b="1" dirty="0" err="1" smtClean="0"/>
              <a:t>воспитателя</a:t>
            </a:r>
            <a:r>
              <a:rPr lang="ru-RU" b="1" dirty="0" smtClean="0"/>
              <a:t> дошкольного образования), осуществляющего персональное (групповое сопровождение) ребенка с </a:t>
            </a:r>
            <a:r>
              <a:rPr lang="ru-RU" b="1" dirty="0" err="1" smtClean="0"/>
              <a:t>аутистическими</a:t>
            </a:r>
            <a:r>
              <a:rPr lang="ru-RU" b="1" dirty="0" smtClean="0"/>
              <a:t> нарушениями.</a:t>
            </a:r>
            <a:endParaRPr lang="ru-RU" dirty="0" smtClean="0"/>
          </a:p>
          <a:p>
            <a:endParaRPr lang="ru-RU" sz="1800" dirty="0" smtClean="0"/>
          </a:p>
          <a:p>
            <a:pPr lvl="0"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7857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Пространственная организация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7467600" cy="4873752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пространственной зоны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 которой будет проходить обучение, т. е. деление всего помещения на секторы по видам деятельности: игровая комната; комната для занятий; комната для отдыха, сна; комната-столовая.</a:t>
            </a:r>
          </a:p>
          <a:p>
            <a:pPr algn="just">
              <a:spcBef>
                <a:spcPts val="0"/>
              </a:spcBef>
            </a:pP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Четкий отбор предметов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необходимых для обучения соответствующему навыку.</a:t>
            </a:r>
          </a:p>
          <a:p>
            <a:pPr lvl="0" algn="just">
              <a:spcBef>
                <a:spcPts val="0"/>
              </a:spcBef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Доступное расположение предметов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необходимых для выработки навыка. </a:t>
            </a:r>
          </a:p>
          <a:p>
            <a:pPr lvl="0" algn="just">
              <a:spcBef>
                <a:spcPts val="0"/>
              </a:spcBef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Расположение в соответствующей зоне предметов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необходимых для обучения данному навыку, при минимальном количестве предметов, не имеющих к нему отношения. </a:t>
            </a:r>
          </a:p>
          <a:p>
            <a:pPr lvl="0" algn="just">
              <a:spcBef>
                <a:spcPts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Видимое отличие предметов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нужных для того, чтобы обучить ребенка требуемому навыку, от других объектов.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Организация учебного места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Организовать учебное место необходимо так, чтобы ребенок не отвлекался во время занятия: не мог смотреть в окно, в коридор, не разглядывал предметы в комнате; а сильно отвлекающийся ребенок не имел возможности быстро выйти из-за стола.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 Для того чтобы помочь ребёнку сориентироваться на рабочем месте, желательно сделать разметку на столе или парте: нарисовать контуры (или использовать цветные наклейки). Тогда ему будет легче привыкнуть к своему рабочему месту и осмыслить, что от него требуется.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Размещение 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7467600" cy="4873752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Материалы, необходимые для занятий, размещаются на стеллаже, слева от стола. Каждое задание размещается в соответствующей коробке, например, при обучении аппликации в коробке находятся цветная бумага, бумага для фона, клей, ножницы и т. п. Справа от стола размещается коробка для отработанного материала.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этих условиях перед ребенком будут стоять не организационные, а лишь учебные задачи. Такой подход стимулирует самостоятельность ребенка, повышает его уверенность в себе и является значимым фактором в развитии. Помимо этого он снижает тревожность ребенка с аутизмом, решает некоторые поведенческие проблемы.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Нормативно-правовое обеспечение </a:t>
            </a:r>
            <a:b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57232"/>
            <a:ext cx="8568952" cy="581212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Постановление Министерства образования Республики Беларусь от 27.12.2017 № 164 «Об установлении перечня документов, обязательных для ведения отдельными педагогическими работниками, и исключения практики привлечения педагогических работников к выполнению работ, не относящихся к выполнению трудовых функций»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Тарифно-квалификационный справочник (дополнения 2016)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Инструктивно-методические письма Министерства образования Республики Беларусь</a:t>
            </a:r>
          </a:p>
          <a:p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/>
          </a:p>
          <a:p>
            <a:pPr>
              <a:buNone/>
            </a:pPr>
            <a:endParaRPr lang="ru-RU" altLang="ru-RU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7467600" cy="642942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Месторасположение ребёнка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планируют так, чтобы в процессе работы он не отвлекался, и в поле его зрения попадало минимальное количество предметов.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Ребёнок сидит спиной к остальным детям или располагается за непрозрачной ширмой, которая позволяет ему сосредоточиться, отвлечься от ненужных раздражителей. Кроме того, создаются условия, при которых незапланированный выход ребёнка из-за стола будет затруднён. Благодаря такой организации образовательное пространство адаптируется к особенностям ребёнка с аутизмом. Со временем, по мере привыкания ребёнка к классу, к окружающим людям и предметам, необходимость в такой закрытости отпадает: убирается ширма, стол разворачивается так, чтобы ребёнок с аутизмом видел других детей.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Временная организация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7467600" cy="4873752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ребенка с аутизмом характерны трудности в понимании временной последовательности событий. Поэтому так важна организация временного пространства, которая достигается путем использования следующих приемов: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Календарь.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Поможет усвоить ребенку такие понятия, как «вчера», «сегодня», «завтра», «день недели», «число», «месяц»; попутно будет способствовать развитию речи, элементарных математических навыков, пониманию окружающей ситуации.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Дневное расписание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дневном расписании («Распорядок дня») отмечены основные моменты дня ребенка. Самая простая форма – это расписание, состоящее из конкретных объектов, где предметы располагаются слева направо, сверху вниз, или же спереди назад. Например, карандаш или ручка могут обозначать какую-то занятость, предмет обуви – прогулку, тарелка – обед.  Более абстрактное расписание состоит из фотографий, картинок, пиктограмм и других символов или слов. Дневное расписание располагается в раздевалке. Ребенок будет знать, что ему предстоит сделать на протяжении дня.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Рабочее расписание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Уровни расписаний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предметный (ящик с предметами);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фотографический (фотографии на табличках или в альбоме);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рисуночный или символический;</a:t>
            </a: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рисуночно-словесный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письменный.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Транзитная карточка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(любой рисунок) — это сигнал, что ребенок должен идти обратно к расписанию.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428652"/>
            <a:ext cx="7467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Планы с заданиями (алгоритмы</a:t>
            </a:r>
            <a:r>
              <a:rPr lang="ru-RU" sz="2400" dirty="0" smtClean="0">
                <a:solidFill>
                  <a:srgbClr val="800000"/>
                </a:solidFill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7467600" cy="4873752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Нужно создавать возможность самостоятельно выполнять задания. Для этого ребёнку  сообщают не только, когда нужно выполнять задания или вид деятельности. Ему также необходима информация о том, что и в каком количестве следует выполнять, и что последует потом. На данные вопросы дают ответы планы с заданиями.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При использовании подобных планов (алгоритмов) необходимо следовать следующим правилам:</a:t>
            </a:r>
          </a:p>
          <a:p>
            <a:pPr lvl="0" algn="just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план, включающий набор карточек, всегда читается сверху вниз или слева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направо;</a:t>
            </a:r>
          </a:p>
          <a:p>
            <a:pPr lvl="0" algn="just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не знаешь, какое действие будет следующим, посмотри на план;</a:t>
            </a:r>
          </a:p>
          <a:p>
            <a:pPr lvl="0" algn="just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 закончена, когда весь материал находится в корзинке для выполненных заданий.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7467600" cy="487375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Правило пяти «не»: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Не говорите громко.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Не делайте резких движений.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Не смотрите пристально в глаза ребенку.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Не обращайтесь прямо к ребенку.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Не будьте слишком активным и навязчивым.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eorgia" pitchFamily="18" charset="0"/>
              </a:rPr>
              <a:t>Рекомендации педагогу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В школе </a:t>
            </a:r>
            <a:r>
              <a:rPr lang="ru-RU" sz="2000" dirty="0" smtClean="0">
                <a:latin typeface="Georgia" pitchFamily="18" charset="0"/>
              </a:rPr>
              <a:t>нужен индивидуальный подход с учетом таких проявлений аутизма, как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Georgia" pitchFamily="18" charset="0"/>
              </a:rPr>
              <a:t>ранимость;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Georgia" pitchFamily="18" charset="0"/>
              </a:rPr>
              <a:t>повышенная утомляемость, неравномерность развития интеллектуальных, речевых и моторных навыков;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Georgia" pitchFamily="18" charset="0"/>
              </a:rPr>
              <a:t>замедленность реакции;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 smtClean="0">
                <a:latin typeface="Georgia" pitchFamily="18" charset="0"/>
              </a:rPr>
              <a:t>отсроченность</a:t>
            </a:r>
            <a:r>
              <a:rPr lang="ru-RU" sz="2000" dirty="0" smtClean="0">
                <a:latin typeface="Georgia" pitchFamily="18" charset="0"/>
              </a:rPr>
              <a:t> результатов обучения (ребенок часто отвечает не тотчас, а спустя некоторое время);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Georgia" pitchFamily="18" charset="0"/>
              </a:rPr>
              <a:t>трудность восприятия фронтальных занятий (эффективнее индивидуальные);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Georgia" pitchFamily="18" charset="0"/>
              </a:rPr>
              <a:t>трудности при ответе у доски.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ru-RU" sz="2000" b="1" dirty="0" smtClean="0"/>
              <a:t>Сохраняйте уверенность в себе. Помните, что все дети откликаются на любовь, заботу и внимание.</a:t>
            </a:r>
            <a:endParaRPr lang="ru-RU" sz="2000" b="1" dirty="0" smtClean="0">
              <a:latin typeface="Georgia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sz="3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eorgia" pitchFamily="18" charset="0"/>
              </a:rPr>
              <a:t>Рекомендации педагогу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</p:spPr>
        <p:txBody>
          <a:bodyPr/>
          <a:lstStyle/>
          <a:p>
            <a:r>
              <a:rPr lang="ru-RU" sz="2000" b="1" dirty="0" smtClean="0"/>
              <a:t>Выясните</a:t>
            </a:r>
            <a:r>
              <a:rPr lang="ru-RU" sz="2000" dirty="0" smtClean="0"/>
              <a:t> </a:t>
            </a:r>
            <a:r>
              <a:rPr lang="ru-RU" sz="2000" b="1" dirty="0" smtClean="0"/>
              <a:t>у родителей:</a:t>
            </a:r>
          </a:p>
          <a:p>
            <a:pPr>
              <a:buFontTx/>
              <a:buChar char="-"/>
            </a:pPr>
            <a:r>
              <a:rPr lang="ru-RU" sz="2000" dirty="0" smtClean="0"/>
              <a:t>на каком расстоянии от ребенка можно находится; 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каким голосом и в какой манере с ним говорить;</a:t>
            </a:r>
          </a:p>
          <a:p>
            <a:pPr algn="just"/>
            <a:r>
              <a:rPr lang="ru-RU" sz="2000" dirty="0" smtClean="0"/>
              <a:t>-каким способом стимуляции поддерживать необходимый уровень деятельности, чтобы не спровоцировать отрицательных реакций;</a:t>
            </a:r>
          </a:p>
          <a:p>
            <a:r>
              <a:rPr lang="ru-RU" sz="2000" dirty="0" smtClean="0"/>
              <a:t>- предпочтения и интересы подобных детей.</a:t>
            </a:r>
          </a:p>
          <a:p>
            <a:pPr algn="just"/>
            <a:r>
              <a:rPr lang="ru-RU" sz="2000" b="1" dirty="0" smtClean="0"/>
              <a:t>Старайтесь: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стать «проводником и опорой» ребенка в незнакомой ситуации;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быть гибким, способным на ходу перестраивать занятие;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при использовании групповой работы продумать участие  ребенка с РДА;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создать в группе поддерживающую среду;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учитывать сенсорную гиперчувствительность.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467600" cy="600079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по работе с детьми с аутизмом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Взаимодействуйте с ребенком, только когда он готов к этому.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Принимайте его таким, какой он есть.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Научитесь улавливать изменения в поведении ребенка, не давайте ему выйти в деструктивную деятельность.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Придерживайтесь определенного режима дня.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Соблюдайте ежедневные ритуалы.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трогайте ребенка.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Вступайте в тактильный контакт с ребенком, только когда он сам просит об этом.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повышайте голос и не издавайте громких звуков.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Не выпускайте ребенка из поля своего зрения. Ребенок должен понимать, что всегда может подойти к вам.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Совместно с ребенком создайте укромное место, где ребенок может посидеть один и никто не будет ему мешать.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 общение и обучение можно вести через игрушку, значимую для ребенка.</a:t>
            </a:r>
            <a:endParaRPr lang="ru-RU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в которые играют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дети-аутисты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хороводные игры,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игры с правилами,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пускать мыльные пузыри,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игры с водой,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игры, направленные на развитие мелкой моторики.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287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Учебно-методические пособия, рекомендованные в работе с детьми с аутизмом </a:t>
            </a:r>
            <a:endParaRPr lang="ru-RU" sz="3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492896"/>
            <a:ext cx="7467600" cy="4594225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80" b="10717"/>
          <a:stretch/>
        </p:blipFill>
        <p:spPr bwMode="auto">
          <a:xfrm>
            <a:off x="2987824" y="2708920"/>
            <a:ext cx="262959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МОИ ДОКУМЕНТЫ\Обл.меропр\19-20\обл.сем. февраль 2020\149010195034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736304" cy="3817145"/>
          </a:xfrm>
          <a:prstGeom prst="rect">
            <a:avLst/>
          </a:prstGeom>
          <a:noFill/>
        </p:spPr>
      </p:pic>
      <p:pic>
        <p:nvPicPr>
          <p:cNvPr id="8" name="Picture 2" descr="C:\Users\User\Desktop\На совет\1019260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556792"/>
            <a:ext cx="2835015" cy="38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467600" cy="621508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обучения детей с аутизмом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доносить информацию через схемы, наглядные картинки;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избегать переутомления;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четко организовывать пространство;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подписывать предметы, которыми пользуется ребенок;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обращаться к ребенку по имени;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обучать навыкам самообслуживания и бытовой ориентировки;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осваивать деятельность частями, этапами, затем объединять в целое;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подкрепление правильного действия (вкусным поощрением, объятием, стимулом);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 развивать крупную и мелкую моторику</a:t>
            </a: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7467600" cy="5565775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latin typeface="Times New Roman" panose="02020603050405020304" pitchFamily="18" charset="0"/>
              </a:rPr>
              <a:t>Участие воспитателя персонального сопровождения  в жизни ребенка по  мере  развития его  самостоятельности  постепенно  должно  снижаться, уступая место общению со сверстниками и взаимодействию с педагогами.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Цель обучения ребёнка состоит в том, чтобы сделать его способным развиваться дальше без помощи учителя. 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        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Элберт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Грин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Хаббард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>
          <a:xfrm>
            <a:off x="428625" y="1571625"/>
            <a:ext cx="7467600" cy="48736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7200" b="1" smtClean="0">
                <a:solidFill>
                  <a:srgbClr val="003366"/>
                </a:solidFill>
                <a:latin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7467600" cy="6045200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соответствии с постановлением Министерства труда и социальной защиты Республики Беларусь от 06.06.2016 № 26 в разделе «2. Специалисты» приложения к постановлению Министерства труда Республики Беларусь от 28.04.2001 № 53 «Об утверждении квалификационного справочника должностей служащих» были изложены в новой редакции квалификационные характеристики должности «Воспитатель дошкольного образования» и «Воспитатель».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позволило организовать в учреждениях образования персональное сопровождение в образовательном процессе воспитанников и обучающихся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аутистическими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нарушениями.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003232" cy="6285185"/>
          </a:xfrm>
        </p:spPr>
        <p:txBody>
          <a:bodyPr/>
          <a:lstStyle/>
          <a:p>
            <a:pPr algn="just" eaLnBrk="1" hangingPunct="1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персонального</a:t>
            </a: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сопровождения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лицо, которое </a:t>
            </a:r>
          </a:p>
          <a:p>
            <a:pPr algn="just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осуществляет персональное сопровождение и оказывает помощь ребенку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аутистическими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нарушениями; </a:t>
            </a:r>
          </a:p>
          <a:p>
            <a:pPr algn="just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отвечает за его безопасность;</a:t>
            </a:r>
          </a:p>
          <a:p>
            <a:pPr algn="just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отслеживает правильность организации адаптированной образовательной среды, способствующей воспитанию жизнеспособной личности; </a:t>
            </a:r>
          </a:p>
          <a:p>
            <a:pPr algn="just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содействует включению ребенка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аутистическими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нарушениями в образовательный процесс, социальное взаимодействие и его интеграции в общество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52736"/>
            <a:ext cx="7467600" cy="5519536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деятельности воспитателя персонального сопровождения :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содействие полноценной реализации образовательного и личностного потенциала ребенка посредством включения его в образовательный процесс в условиях инклюзии через оказание организующей и направляющей помощи;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2373</TotalTime>
  <Words>3946</Words>
  <Application>Microsoft Office PowerPoint</Application>
  <PresentationFormat>Экран (4:3)</PresentationFormat>
  <Paragraphs>439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Эркер</vt:lpstr>
      <vt:lpstr>Планирование и ведение документации воспитателя персонального сопровождения  в учреждении образования </vt:lpstr>
      <vt:lpstr>Слайд 2</vt:lpstr>
      <vt:lpstr>Определение</vt:lpstr>
      <vt:lpstr>Нормативно-правовое обеспечение  </vt:lpstr>
      <vt:lpstr>Нормативно-правовое обеспечение  </vt:lpstr>
      <vt:lpstr>   Учебно-методические пособия, рекомендованные в работе с детьми с аутизмом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Задачи деятельности воспитателя персонального сопровождения</vt:lpstr>
      <vt:lpstr>          СРЕДСТВА ДОСТИЖЕНИЯ ЦЕЛИ И ЗАДАЧ</vt:lpstr>
      <vt:lpstr>  Этапы деятельности воспитателя персонального сопровождения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ДОКУМЕНТАЦИЯ ВОСПИТАТЕЛЯ ПЕРСОНАЛЬНОГО СОПРОВОЖДЕНИЯ</vt:lpstr>
      <vt:lpstr>План работы рекомендуется составлять на неделю или месяц.           </vt:lpstr>
      <vt:lpstr>ПЛАН РАБОТЫ ВОСПИТАТЕЛЯ ПЕРСОНАЛЬНОГО СОПРОВОЖДЕНИЯ </vt:lpstr>
      <vt:lpstr>Слайд 28</vt:lpstr>
      <vt:lpstr>Дневник наблюдения  </vt:lpstr>
      <vt:lpstr>Дневник наблюдения  </vt:lpstr>
      <vt:lpstr>Рекомендации по ведению дневника наблюдений </vt:lpstr>
      <vt:lpstr>     Рекомендации по ведению дневника наблюдений  </vt:lpstr>
      <vt:lpstr>Рекомендации по ведению дневника наблюдений  </vt:lpstr>
      <vt:lpstr>Рекомендации по ведению дневника наблюдений </vt:lpstr>
      <vt:lpstr>Командный стиль работы</vt:lpstr>
      <vt:lpstr>Слайд 36</vt:lpstr>
      <vt:lpstr>Разделение компетенций педагога и воспитателя персонального сопровождения</vt:lpstr>
      <vt:lpstr>материалы для использования в работе специалистов, участвующих в сопровождении ребенка с аутизмом</vt:lpstr>
      <vt:lpstr>таблица сформированности основных навыков  И.В.Карпенковой (для учреждений общего среднего образования) </vt:lpstr>
      <vt:lpstr>таблица сформированности основных навыков И.В.Карпенковой </vt:lpstr>
      <vt:lpstr>таблица сформированности основных навыко И.В.Карпенковой </vt:lpstr>
      <vt:lpstr>таблица сформированности основных навыков И.В.Карпенковой </vt:lpstr>
      <vt:lpstr>таблица сформированности основных навыков И.В.Карпенковой </vt:lpstr>
      <vt:lpstr>таблица сформированности основных навыков И.В.Карпенковой </vt:lpstr>
      <vt:lpstr>материалы для использования в работе специалистов, участвующих в сопровождении ребенка с аутизмом</vt:lpstr>
      <vt:lpstr>Слайд 46</vt:lpstr>
      <vt:lpstr> Пространственная организация  </vt:lpstr>
      <vt:lpstr>Организация учебного места</vt:lpstr>
      <vt:lpstr>Размещение материалов</vt:lpstr>
      <vt:lpstr>Слайд 50</vt:lpstr>
      <vt:lpstr>Временная организация  </vt:lpstr>
      <vt:lpstr>Дневное расписание</vt:lpstr>
      <vt:lpstr>Рабочее расписание</vt:lpstr>
      <vt:lpstr>Планы с заданиями (алгоритмы)</vt:lpstr>
      <vt:lpstr>Слайд 55</vt:lpstr>
      <vt:lpstr>Рекомендации педагогу</vt:lpstr>
      <vt:lpstr>Рекомендации педагогу</vt:lpstr>
      <vt:lpstr>Слайд 58</vt:lpstr>
      <vt:lpstr>Слайд 59</vt:lpstr>
      <vt:lpstr>Слайд 60</vt:lpstr>
      <vt:lpstr>Слайд 61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ТЬЮТОРСКОЕ СОПРОВОЖДЕНИЕ ДЕТЕЙ С ОВЗ В ОБРАЗОВАТЕЛЬНОМ УЧРЕЖДЕНИИ, РЕАЛИЗУЮЩЕМ ИНКЛЮЗИВНУЮ ПРАКТИКУ</dc:title>
  <dc:creator>Федор Тегза</dc:creator>
  <cp:lastModifiedBy>User</cp:lastModifiedBy>
  <cp:revision>228</cp:revision>
  <dcterms:created xsi:type="dcterms:W3CDTF">2017-04-13T06:29:55Z</dcterms:created>
  <dcterms:modified xsi:type="dcterms:W3CDTF">2020-03-03T14:36:50Z</dcterms:modified>
</cp:coreProperties>
</file>